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5" r:id="rId5"/>
    <p:sldId id="280" r:id="rId6"/>
    <p:sldId id="281" r:id="rId7"/>
    <p:sldId id="282" r:id="rId8"/>
    <p:sldId id="283" r:id="rId9"/>
    <p:sldId id="259" r:id="rId10"/>
    <p:sldId id="262" r:id="rId11"/>
    <p:sldId id="263" r:id="rId12"/>
    <p:sldId id="260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66" r:id="rId21"/>
    <p:sldId id="276" r:id="rId22"/>
    <p:sldId id="273" r:id="rId23"/>
    <p:sldId id="277" r:id="rId24"/>
    <p:sldId id="278" r:id="rId25"/>
    <p:sldId id="274" r:id="rId26"/>
    <p:sldId id="279" r:id="rId27"/>
    <p:sldId id="261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k7GYcsnwn511BJ7Cc5z/A==" hashData="bdRYu+iWG888HNeHB6SNWK/u020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1DB504-B69F-FE40-9277-6B52569BE36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338E82-0820-F143-9ED1-2148631521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286" y="764408"/>
            <a:ext cx="7293428" cy="4088566"/>
          </a:xfrm>
        </p:spPr>
        <p:txBody>
          <a:bodyPr/>
          <a:lstStyle/>
          <a:p>
            <a:pPr algn="ctr"/>
            <a:r>
              <a:rPr lang="en-US" sz="6600" dirty="0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La </a:t>
            </a:r>
            <a:r>
              <a:rPr lang="en-US" sz="6600" dirty="0" err="1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Presentación</a:t>
            </a:r>
            <a:r>
              <a:rPr lang="en-US" sz="6600" dirty="0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 Oral</a:t>
            </a:r>
            <a:br>
              <a:rPr lang="en-US" sz="6600" dirty="0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</a:br>
            <a:r>
              <a:rPr lang="en-US" sz="6600" dirty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/>
            </a:r>
            <a:br>
              <a:rPr lang="en-US" sz="6600" dirty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</a:br>
            <a:endParaRPr lang="en-US" dirty="0">
              <a:effectLst>
                <a:outerShdw blurRad="50800" dist="38100" dir="2700000" algn="tl" rotWithShape="0">
                  <a:srgbClr val="000000">
                    <a:alpha val="89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3366" y="4453831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comparación</a:t>
            </a:r>
            <a:r>
              <a:rPr lang="en-US" sz="3600" dirty="0"/>
              <a:t> cultural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54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Usen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un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organizador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gráfico</a:t>
            </a:r>
            <a:endParaRPr lang="en-US" sz="4400" dirty="0">
              <a:effectLst>
                <a:outerShdw blurRad="50800" dist="38100" dir="2700000" algn="tl" rotWithShape="0">
                  <a:srgbClr val="000000">
                    <a:alpha val="8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99430" y="2267858"/>
            <a:ext cx="18142" cy="4141210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9463" y="2267857"/>
            <a:ext cx="7583487" cy="1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96571" y="1683082"/>
            <a:ext cx="61215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Semejanzas</a:t>
            </a:r>
            <a:r>
              <a:rPr lang="en-US" sz="3200" dirty="0" smtClean="0">
                <a:solidFill>
                  <a:schemeClr val="bg1"/>
                </a:solidFill>
              </a:rPr>
              <a:t>              </a:t>
            </a:r>
            <a:r>
              <a:rPr lang="en-US" sz="3200" dirty="0" err="1" smtClean="0">
                <a:solidFill>
                  <a:schemeClr val="bg1"/>
                </a:solidFill>
              </a:rPr>
              <a:t>Diferencias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202419"/>
            <a:ext cx="7583487" cy="1044388"/>
          </a:xfrm>
        </p:spPr>
        <p:txBody>
          <a:bodyPr/>
          <a:lstStyle/>
          <a:p>
            <a:pPr algn="ctr"/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Usen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un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organizador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gráfico</a:t>
            </a:r>
            <a:endParaRPr lang="en-US" sz="4400" dirty="0">
              <a:effectLst>
                <a:outerShdw blurRad="50800" dist="38100" dir="2700000" algn="tl" rotWithShape="0">
                  <a:srgbClr val="000000">
                    <a:alpha val="82000"/>
                  </a:srgbClr>
                </a:outerShdw>
              </a:effectLst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3611955" y="2182654"/>
            <a:ext cx="4750996" cy="4266098"/>
          </a:xfrm>
          <a:prstGeom prst="ellipse">
            <a:avLst/>
          </a:prstGeom>
          <a:gradFill rotWithShape="1">
            <a:gsLst>
              <a:gs pos="0">
                <a:srgbClr val="9BC1FF">
                  <a:alpha val="0"/>
                </a:srgbClr>
              </a:gs>
              <a:gs pos="100000">
                <a:srgbClr val="3F80CD">
                  <a:alpha val="0"/>
                </a:srgbClr>
              </a:gs>
            </a:gsLst>
            <a:lin ang="5400000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628702" y="2182654"/>
            <a:ext cx="4750996" cy="4266098"/>
          </a:xfrm>
          <a:prstGeom prst="ellipse">
            <a:avLst/>
          </a:prstGeom>
          <a:gradFill rotWithShape="1">
            <a:gsLst>
              <a:gs pos="0">
                <a:srgbClr val="9BC1FF">
                  <a:alpha val="0"/>
                </a:srgbClr>
              </a:gs>
              <a:gs pos="100000">
                <a:srgbClr val="3F80CD">
                  <a:alpha val="0"/>
                </a:srgbClr>
              </a:gs>
            </a:gsLst>
            <a:lin ang="5400000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9593" y="1425388"/>
            <a:ext cx="6177593" cy="46166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Diferencias</a:t>
            </a:r>
            <a:r>
              <a:rPr lang="en-US" sz="2400" dirty="0" smtClean="0">
                <a:solidFill>
                  <a:srgbClr val="FFFFFF"/>
                </a:solidFill>
              </a:rPr>
              <a:t>       </a:t>
            </a:r>
            <a:r>
              <a:rPr lang="en-US" sz="2400" dirty="0" err="1" smtClean="0">
                <a:solidFill>
                  <a:srgbClr val="FFFFFF"/>
                </a:solidFill>
              </a:rPr>
              <a:t>Semejanzas</a:t>
            </a:r>
            <a:r>
              <a:rPr lang="en-US" sz="2400" dirty="0" smtClean="0">
                <a:solidFill>
                  <a:srgbClr val="FFFFFF"/>
                </a:solidFill>
              </a:rPr>
              <a:t>       </a:t>
            </a:r>
            <a:r>
              <a:rPr lang="en-US" sz="2400" dirty="0" err="1" smtClean="0">
                <a:solidFill>
                  <a:srgbClr val="FFFFFF"/>
                </a:solidFill>
              </a:rPr>
              <a:t>Diferencias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87000"/>
                    </a:srgbClr>
                  </a:outerShdw>
                </a:effectLst>
              </a:rPr>
              <a:t>La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87000"/>
                    </a:srgbClr>
                  </a:outerShdw>
                </a:effectLst>
              </a:rPr>
              <a:t>oración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87000"/>
                    </a:srgbClr>
                  </a:outerShdw>
                </a:effectLst>
              </a:rPr>
              <a:t> de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87000"/>
                    </a:srgbClr>
                  </a:outerShdw>
                </a:effectLst>
              </a:rPr>
              <a:t>tesis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87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Escriban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oración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tesis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conteste</a:t>
            </a:r>
            <a:r>
              <a:rPr lang="en-US" sz="3200" dirty="0" smtClean="0"/>
              <a:t> la </a:t>
            </a:r>
            <a:r>
              <a:rPr lang="en-US" sz="3200" dirty="0" err="1" smtClean="0"/>
              <a:t>pregunta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 smtClean="0"/>
              <a:t>Usen</a:t>
            </a:r>
            <a:r>
              <a:rPr lang="en-US" sz="3200" dirty="0" smtClean="0"/>
              <a:t> </a:t>
            </a:r>
            <a:r>
              <a:rPr lang="en-US" sz="3200" dirty="0" err="1" smtClean="0"/>
              <a:t>algunas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pregunta</a:t>
            </a:r>
            <a:r>
              <a:rPr lang="en-US" sz="3200" dirty="0" smtClean="0"/>
              <a:t> en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tesis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0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Incluyan</a:t>
            </a:r>
            <a:endParaRPr lang="en-US" sz="6600" dirty="0">
              <a:effectLst>
                <a:outerShdw blurRad="50800" dist="38100" dir="2700000" algn="tl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introducción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Un </a:t>
            </a:r>
            <a:r>
              <a:rPr lang="en-US" sz="2800" dirty="0" err="1" smtClean="0"/>
              <a:t>desarrollo</a:t>
            </a:r>
            <a:r>
              <a:rPr lang="en-US" sz="2800" dirty="0" smtClean="0"/>
              <a:t> </a:t>
            </a:r>
            <a:r>
              <a:rPr lang="en-US" sz="2800" dirty="0" err="1" smtClean="0"/>
              <a:t>haciendo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comparación</a:t>
            </a:r>
            <a:r>
              <a:rPr lang="en-US" sz="2800" dirty="0" smtClean="0"/>
              <a:t> del </a:t>
            </a:r>
            <a:r>
              <a:rPr lang="en-US" sz="2800" dirty="0" err="1" smtClean="0"/>
              <a:t>tema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pregunta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conclusión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6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58792"/>
            <a:ext cx="7583487" cy="1044388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Usen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estas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expresiones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para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corregir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sus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errores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al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hablar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8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63754"/>
            <a:ext cx="7583487" cy="420893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 sea			That is</a:t>
            </a:r>
          </a:p>
          <a:p>
            <a:r>
              <a:rPr lang="en-US" sz="3600" dirty="0" err="1" smtClean="0"/>
              <a:t>Digo</a:t>
            </a:r>
            <a:r>
              <a:rPr lang="en-US" sz="3600" dirty="0" smtClean="0"/>
              <a:t>			I mean</a:t>
            </a:r>
          </a:p>
          <a:p>
            <a:r>
              <a:rPr lang="en-US" sz="3600" dirty="0" err="1" smtClean="0"/>
              <a:t>Mejor</a:t>
            </a:r>
            <a:r>
              <a:rPr lang="en-US" sz="3600" dirty="0" smtClean="0"/>
              <a:t> </a:t>
            </a:r>
            <a:r>
              <a:rPr lang="en-US" sz="3600" dirty="0" err="1" smtClean="0"/>
              <a:t>dicho</a:t>
            </a:r>
            <a:r>
              <a:rPr lang="en-US" sz="3600" dirty="0" smtClean="0"/>
              <a:t>		rather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78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42" y="1273904"/>
            <a:ext cx="7583487" cy="1044388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Usen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estas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expresiones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pausa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para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darse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más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tiempo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para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pensar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8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860600"/>
            <a:ext cx="7583487" cy="420893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Así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			So…</a:t>
            </a:r>
          </a:p>
          <a:p>
            <a:r>
              <a:rPr lang="en-US" sz="3600" dirty="0" err="1" smtClean="0"/>
              <a:t>Entonces</a:t>
            </a:r>
            <a:r>
              <a:rPr lang="en-US" sz="3600" dirty="0" smtClean="0"/>
              <a:t>		So…</a:t>
            </a:r>
          </a:p>
          <a:p>
            <a:r>
              <a:rPr lang="en-US" sz="3600" dirty="0" err="1" smtClean="0"/>
              <a:t>Pues</a:t>
            </a:r>
            <a:r>
              <a:rPr lang="en-US" sz="3600" dirty="0" smtClean="0"/>
              <a:t>			Well..</a:t>
            </a:r>
          </a:p>
          <a:p>
            <a:r>
              <a:rPr lang="en-US" sz="3600" dirty="0" err="1" smtClean="0"/>
              <a:t>Además</a:t>
            </a:r>
            <a:r>
              <a:rPr lang="en-US" sz="3600" dirty="0" smtClean="0"/>
              <a:t>		Besides</a:t>
            </a:r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37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9580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Vocabulario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para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comparación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8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10" y="1828800"/>
            <a:ext cx="8553583" cy="420893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Por</a:t>
            </a:r>
            <a:r>
              <a:rPr lang="en-US" sz="2800" dirty="0" smtClean="0"/>
              <a:t> un </a:t>
            </a:r>
            <a:r>
              <a:rPr lang="en-US" sz="2800" dirty="0" err="1" smtClean="0"/>
              <a:t>lado</a:t>
            </a:r>
            <a:r>
              <a:rPr lang="en-US" sz="2400" dirty="0" smtClean="0"/>
              <a:t>	</a:t>
            </a:r>
            <a:r>
              <a:rPr lang="en-US" sz="2800" dirty="0" smtClean="0"/>
              <a:t>		On the one hand</a:t>
            </a:r>
          </a:p>
          <a:p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otro</a:t>
            </a:r>
            <a:r>
              <a:rPr lang="en-US" sz="2800" dirty="0" smtClean="0"/>
              <a:t> </a:t>
            </a:r>
            <a:r>
              <a:rPr lang="en-US" sz="2800" dirty="0" err="1" smtClean="0"/>
              <a:t>lado</a:t>
            </a:r>
            <a:r>
              <a:rPr lang="en-US" sz="2800" dirty="0" smtClean="0"/>
              <a:t>			On the other hand</a:t>
            </a:r>
          </a:p>
          <a:p>
            <a:r>
              <a:rPr lang="en-US" sz="2800" dirty="0" smtClean="0"/>
              <a:t>En </a:t>
            </a:r>
            <a:r>
              <a:rPr lang="en-US" sz="2800" dirty="0" err="1" smtClean="0"/>
              <a:t>comparación</a:t>
            </a:r>
            <a:r>
              <a:rPr lang="en-US" sz="2800" dirty="0" smtClean="0"/>
              <a:t> con		in comparison with</a:t>
            </a:r>
          </a:p>
          <a:p>
            <a:r>
              <a:rPr lang="en-US" sz="2800" dirty="0" smtClean="0"/>
              <a:t>Si se </a:t>
            </a:r>
            <a:r>
              <a:rPr lang="en-US" sz="2800" dirty="0" err="1" smtClean="0"/>
              <a:t>compara</a:t>
            </a:r>
            <a:r>
              <a:rPr lang="en-US" sz="2800" dirty="0" smtClean="0"/>
              <a:t>…con		If one compares…with</a:t>
            </a:r>
          </a:p>
          <a:p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/>
              <a:t>	</a:t>
            </a:r>
            <a:r>
              <a:rPr lang="en-US" sz="2800" dirty="0" smtClean="0"/>
              <a:t>	It’s more and more</a:t>
            </a:r>
          </a:p>
          <a:p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vez</a:t>
            </a:r>
            <a:r>
              <a:rPr lang="en-US" sz="2800" dirty="0" smtClean="0"/>
              <a:t> </a:t>
            </a:r>
            <a:r>
              <a:rPr lang="en-US" sz="2800" dirty="0" err="1" smtClean="0"/>
              <a:t>menos</a:t>
            </a:r>
            <a:r>
              <a:rPr lang="en-US" sz="2800" dirty="0" smtClean="0"/>
              <a:t>		It’s less and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9580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Vocabulario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para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comparación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8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10" y="1828800"/>
            <a:ext cx="8553583" cy="420893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Mientras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X…</a:t>
            </a:r>
            <a:r>
              <a:rPr lang="en-US" sz="2400" dirty="0" smtClean="0"/>
              <a:t>	</a:t>
            </a:r>
            <a:r>
              <a:rPr lang="en-US" sz="2800" dirty="0" smtClean="0"/>
              <a:t>	While X…</a:t>
            </a:r>
          </a:p>
          <a:p>
            <a:r>
              <a:rPr lang="en-US" sz="2800" dirty="0" smtClean="0"/>
              <a:t>Se </a:t>
            </a:r>
            <a:r>
              <a:rPr lang="en-US" sz="2800" dirty="0" err="1" smtClean="0"/>
              <a:t>parece</a:t>
            </a:r>
            <a:r>
              <a:rPr lang="en-US" sz="2800" dirty="0" smtClean="0"/>
              <a:t> a…			It is similar to</a:t>
            </a:r>
          </a:p>
          <a:p>
            <a:r>
              <a:rPr lang="en-US" sz="2800" dirty="0" smtClean="0"/>
              <a:t>No se </a:t>
            </a:r>
            <a:r>
              <a:rPr lang="en-US" sz="2800" dirty="0" err="1" smtClean="0"/>
              <a:t>parece</a:t>
            </a:r>
            <a:r>
              <a:rPr lang="en-US" sz="2800" dirty="0" smtClean="0"/>
              <a:t> en nada a…	Is not at all like…</a:t>
            </a:r>
          </a:p>
          <a:p>
            <a:r>
              <a:rPr lang="en-US" sz="2800" dirty="0" err="1" smtClean="0"/>
              <a:t>Mejor</a:t>
            </a:r>
            <a:r>
              <a:rPr lang="en-US" sz="2800" dirty="0" smtClean="0"/>
              <a:t> /</a:t>
            </a:r>
            <a:r>
              <a:rPr lang="en-US" sz="2800" dirty="0" err="1" smtClean="0"/>
              <a:t>peor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		better/worse than</a:t>
            </a:r>
          </a:p>
          <a:p>
            <a:r>
              <a:rPr lang="en-US" sz="2800" dirty="0" err="1" smtClean="0"/>
              <a:t>Aunque</a:t>
            </a:r>
            <a:r>
              <a:rPr lang="en-US" sz="2800" dirty="0" smtClean="0"/>
              <a:t>…				Although / even though</a:t>
            </a:r>
          </a:p>
          <a:p>
            <a:r>
              <a:rPr lang="en-US" sz="2800" dirty="0" smtClean="0"/>
              <a:t>A la </a:t>
            </a:r>
            <a:r>
              <a:rPr lang="en-US" sz="2800" dirty="0" err="1" smtClean="0"/>
              <a:t>inversa</a:t>
            </a:r>
            <a:r>
              <a:rPr lang="en-US" sz="2800" dirty="0" smtClean="0"/>
              <a:t>			conversely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9580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Vocabulario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para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comparación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8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10" y="1828800"/>
            <a:ext cx="8553583" cy="42089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manera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</a:t>
            </a:r>
            <a:r>
              <a:rPr lang="en-US" sz="2800" dirty="0" smtClean="0"/>
              <a:t>		differently</a:t>
            </a:r>
          </a:p>
          <a:p>
            <a:r>
              <a:rPr lang="en-US" sz="2800" dirty="0" smtClean="0"/>
              <a:t>Sin embargo			However</a:t>
            </a:r>
          </a:p>
          <a:p>
            <a:r>
              <a:rPr lang="en-US" sz="2800" dirty="0" smtClean="0"/>
              <a:t>En </a:t>
            </a:r>
            <a:r>
              <a:rPr lang="en-US" sz="2800" dirty="0" err="1" smtClean="0"/>
              <a:t>contraste</a:t>
            </a:r>
            <a:r>
              <a:rPr lang="en-US" sz="2800" dirty="0"/>
              <a:t>	</a:t>
            </a:r>
            <a:r>
              <a:rPr lang="en-US" sz="2800" dirty="0" smtClean="0"/>
              <a:t>		In contrast</a:t>
            </a:r>
          </a:p>
          <a:p>
            <a:r>
              <a:rPr lang="en-US" sz="2800" dirty="0" err="1" smtClean="0"/>
              <a:t>Por</a:t>
            </a:r>
            <a:r>
              <a:rPr lang="en-US" sz="2800" dirty="0" smtClean="0"/>
              <a:t> el </a:t>
            </a:r>
            <a:r>
              <a:rPr lang="en-US" sz="2800" dirty="0" err="1" smtClean="0"/>
              <a:t>contrario</a:t>
            </a:r>
            <a:r>
              <a:rPr lang="en-US" sz="2800" dirty="0" smtClean="0"/>
              <a:t>		In contrast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pesar</a:t>
            </a:r>
            <a:r>
              <a:rPr lang="en-US" sz="2800" dirty="0" smtClean="0"/>
              <a:t> de (</a:t>
            </a:r>
            <a:r>
              <a:rPr lang="en-US" sz="2800" dirty="0" err="1" smtClean="0"/>
              <a:t>que</a:t>
            </a:r>
            <a:r>
              <a:rPr lang="en-US" sz="2800" dirty="0" smtClean="0"/>
              <a:t>)		In spite of</a:t>
            </a:r>
          </a:p>
          <a:p>
            <a:r>
              <a:rPr lang="en-US" sz="2800" dirty="0" smtClean="0"/>
              <a:t>Al </a:t>
            </a:r>
            <a:r>
              <a:rPr lang="en-US" sz="2800" dirty="0" err="1" smtClean="0"/>
              <a:t>contrario</a:t>
            </a:r>
            <a:r>
              <a:rPr lang="en-US" sz="2800" dirty="0" smtClean="0"/>
              <a:t>			on the contrary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9580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Vocabulario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para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comparación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8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10" y="1828800"/>
            <a:ext cx="8553583" cy="420893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Tanto</a:t>
            </a:r>
            <a:r>
              <a:rPr lang="en-US" sz="2800" dirty="0" smtClean="0"/>
              <a:t> X </a:t>
            </a:r>
            <a:r>
              <a:rPr lang="en-US" sz="2800" dirty="0" err="1" smtClean="0"/>
              <a:t>como</a:t>
            </a:r>
            <a:r>
              <a:rPr lang="en-US" sz="2800" dirty="0" smtClean="0"/>
              <a:t> Y..			X as well as Y</a:t>
            </a:r>
          </a:p>
          <a:p>
            <a:r>
              <a:rPr lang="en-US" sz="2800" dirty="0" smtClean="0"/>
              <a:t>X al </a:t>
            </a:r>
            <a:r>
              <a:rPr lang="en-US" sz="2800" dirty="0" err="1" smtClean="0"/>
              <a:t>igual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Y			X as well as Y</a:t>
            </a:r>
          </a:p>
          <a:p>
            <a:r>
              <a:rPr lang="en-US" sz="2800" dirty="0" err="1" smtClean="0"/>
              <a:t>Aún</a:t>
            </a:r>
            <a:r>
              <a:rPr lang="en-US" sz="2800" dirty="0" smtClean="0"/>
              <a:t> </a:t>
            </a:r>
            <a:r>
              <a:rPr lang="en-US" sz="2800" dirty="0" err="1" smtClean="0"/>
              <a:t>así</a:t>
            </a:r>
            <a:r>
              <a:rPr lang="en-US" sz="2800" dirty="0" smtClean="0"/>
              <a:t>				Even so</a:t>
            </a:r>
          </a:p>
          <a:p>
            <a:r>
              <a:rPr lang="en-US" sz="2800" dirty="0" smtClean="0"/>
              <a:t>No obstante			Nevertheless / however</a:t>
            </a:r>
          </a:p>
          <a:p>
            <a:r>
              <a:rPr lang="en-US" sz="2800" dirty="0" smtClean="0"/>
              <a:t>Se </a:t>
            </a:r>
            <a:r>
              <a:rPr lang="en-US" sz="2800" dirty="0" err="1" smtClean="0"/>
              <a:t>diferencia</a:t>
            </a:r>
            <a:r>
              <a:rPr lang="en-US" sz="2800" dirty="0" smtClean="0"/>
              <a:t> en (</a:t>
            </a:r>
            <a:r>
              <a:rPr lang="en-US" sz="2800" dirty="0" err="1" smtClean="0"/>
              <a:t>que</a:t>
            </a:r>
            <a:r>
              <a:rPr lang="en-US" sz="2800" dirty="0" smtClean="0"/>
              <a:t>)		It differs in that…</a:t>
            </a:r>
          </a:p>
          <a:p>
            <a:r>
              <a:rPr lang="en-US" sz="2800" dirty="0" err="1" smtClean="0"/>
              <a:t>Parecido</a:t>
            </a:r>
            <a:r>
              <a:rPr lang="en-US" sz="2800" dirty="0" smtClean="0"/>
              <a:t>				similar</a:t>
            </a:r>
          </a:p>
          <a:p>
            <a:pPr marL="0" indent="0">
              <a:buNone/>
            </a:pPr>
            <a:r>
              <a:rPr lang="en-US" sz="28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5" y="471454"/>
            <a:ext cx="6512511" cy="1143000"/>
          </a:xfrm>
        </p:spPr>
        <p:txBody>
          <a:bodyPr/>
          <a:lstStyle/>
          <a:p>
            <a:pPr algn="ctr"/>
            <a:r>
              <a:rPr lang="en-US" sz="60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Instrucciones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5" y="2366760"/>
            <a:ext cx="6966858" cy="3474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estudiante</a:t>
            </a:r>
            <a:r>
              <a:rPr lang="en-US" sz="2800" dirty="0" smtClean="0"/>
              <a:t> </a:t>
            </a:r>
            <a:r>
              <a:rPr lang="en-US" sz="2800" dirty="0" err="1" smtClean="0"/>
              <a:t>tendrá</a:t>
            </a:r>
            <a:r>
              <a:rPr lang="en-US" sz="2800" dirty="0" smtClean="0"/>
              <a:t> 4 </a:t>
            </a:r>
            <a:r>
              <a:rPr lang="en-US" sz="2800" dirty="0" err="1" smtClean="0"/>
              <a:t>minutos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leer el </a:t>
            </a:r>
            <a:r>
              <a:rPr lang="en-US" sz="2800" dirty="0" err="1" smtClean="0"/>
              <a:t>tema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presentación</a:t>
            </a:r>
            <a:r>
              <a:rPr lang="en-US" sz="2800" dirty="0" smtClean="0"/>
              <a:t> y </a:t>
            </a:r>
            <a:r>
              <a:rPr lang="en-US" sz="2800" dirty="0" err="1" smtClean="0"/>
              <a:t>prepararla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Después</a:t>
            </a:r>
            <a:r>
              <a:rPr lang="en-US" sz="2800" dirty="0" smtClean="0"/>
              <a:t>, </a:t>
            </a:r>
            <a:r>
              <a:rPr lang="en-US" sz="2800" dirty="0" err="1" smtClean="0"/>
              <a:t>tendrá</a:t>
            </a:r>
            <a:r>
              <a:rPr lang="en-US" sz="2800" dirty="0" smtClean="0"/>
              <a:t> 2 </a:t>
            </a:r>
            <a:r>
              <a:rPr lang="en-US" sz="2800" dirty="0" err="1" smtClean="0"/>
              <a:t>minutos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grabar</a:t>
            </a:r>
            <a:r>
              <a:rPr lang="en-US" sz="2800" dirty="0" smtClean="0"/>
              <a:t> la </a:t>
            </a:r>
            <a:r>
              <a:rPr lang="en-US" sz="2800" dirty="0" err="1" smtClean="0"/>
              <a:t>presentación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4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94" y="43680"/>
            <a:ext cx="832980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Modelo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: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Introducciones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posible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s</a:t>
            </a:r>
            <a:endParaRPr lang="en-US" sz="4400" dirty="0">
              <a:effectLst>
                <a:outerShdw blurRad="50800" dist="38100" dir="2700000" algn="tl" rotWithShape="0">
                  <a:srgbClr val="000000">
                    <a:alpha val="7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695" y="1607227"/>
            <a:ext cx="7742256" cy="480184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Hay </a:t>
            </a:r>
            <a:r>
              <a:rPr lang="en-US" sz="2400" dirty="0" err="1" smtClean="0"/>
              <a:t>muchas</a:t>
            </a:r>
            <a:r>
              <a:rPr lang="en-US" sz="2400" dirty="0" smtClean="0"/>
              <a:t> </a:t>
            </a:r>
            <a:r>
              <a:rPr lang="en-US" sz="2400" dirty="0" err="1" smtClean="0"/>
              <a:t>maneras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calificar</a:t>
            </a:r>
            <a:r>
              <a:rPr lang="en-US" sz="2400" dirty="0" smtClean="0"/>
              <a:t> los </a:t>
            </a:r>
            <a:r>
              <a:rPr lang="en-US" sz="2400" dirty="0" err="1" smtClean="0"/>
              <a:t>exámenes</a:t>
            </a:r>
            <a:r>
              <a:rPr lang="en-US" sz="2400" dirty="0" smtClean="0"/>
              <a:t> en el </a:t>
            </a:r>
            <a:r>
              <a:rPr lang="en-US" sz="2400" dirty="0" err="1" smtClean="0"/>
              <a:t>mundo</a:t>
            </a:r>
            <a:r>
              <a:rPr lang="en-US" sz="2400" dirty="0" smtClean="0"/>
              <a:t>.  En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presentación</a:t>
            </a:r>
            <a:r>
              <a:rPr lang="en-US" sz="2400" dirty="0" smtClean="0"/>
              <a:t> se </a:t>
            </a:r>
            <a:r>
              <a:rPr lang="en-US" sz="2400" dirty="0" err="1" smtClean="0"/>
              <a:t>hablará</a:t>
            </a:r>
            <a:r>
              <a:rPr lang="en-US" sz="2400" dirty="0" smtClean="0"/>
              <a:t> del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 </a:t>
            </a:r>
            <a:r>
              <a:rPr lang="en-US" sz="2400" dirty="0" err="1" smtClean="0"/>
              <a:t>unidos</a:t>
            </a:r>
            <a:r>
              <a:rPr lang="en-US" sz="2400" dirty="0" smtClean="0"/>
              <a:t> y de México.</a:t>
            </a:r>
          </a:p>
          <a:p>
            <a:endParaRPr lang="en-US" sz="2400" dirty="0"/>
          </a:p>
          <a:p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país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calificar</a:t>
            </a:r>
            <a:r>
              <a:rPr lang="en-US" sz="2400" dirty="0" smtClean="0"/>
              <a:t> </a:t>
            </a:r>
            <a:r>
              <a:rPr lang="en-US" sz="2400" dirty="0" err="1" smtClean="0"/>
              <a:t>exámenes</a:t>
            </a:r>
            <a:r>
              <a:rPr lang="en-US" sz="2400" dirty="0" smtClean="0"/>
              <a:t>. 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hablaré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sistemas</a:t>
            </a:r>
            <a:r>
              <a:rPr lang="en-US" sz="2400" dirty="0" smtClean="0"/>
              <a:t> /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haré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FFFF"/>
                </a:solidFill>
              </a:rPr>
              <a:t>una</a:t>
            </a:r>
            <a:r>
              <a:rPr lang="en-US" sz="2400" u="sng" dirty="0" smtClean="0">
                <a:solidFill>
                  <a:srgbClr val="FFFFFF"/>
                </a:solidFill>
              </a:rPr>
              <a:t> </a:t>
            </a:r>
            <a:r>
              <a:rPr lang="en-US" sz="2400" u="sng" dirty="0" err="1" smtClean="0">
                <a:solidFill>
                  <a:srgbClr val="FFFFFF"/>
                </a:solidFill>
              </a:rPr>
              <a:t>comparación</a:t>
            </a:r>
            <a:r>
              <a:rPr lang="en-US" sz="2400" u="sng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/>
              <a:t>de …y…</a:t>
            </a:r>
          </a:p>
          <a:p>
            <a:endParaRPr lang="en-US" sz="2400" dirty="0"/>
          </a:p>
          <a:p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país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un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calificación</a:t>
            </a:r>
            <a:r>
              <a:rPr lang="en-US" sz="2400" dirty="0" smtClean="0"/>
              <a:t> </a:t>
            </a:r>
            <a:r>
              <a:rPr lang="en-US" sz="2400" dirty="0" err="1" smtClean="0"/>
              <a:t>único</a:t>
            </a:r>
            <a:r>
              <a:rPr lang="en-US" sz="2400" dirty="0" smtClean="0"/>
              <a:t>. Hay </a:t>
            </a:r>
            <a:r>
              <a:rPr lang="en-US" sz="2400" dirty="0" err="1" smtClean="0"/>
              <a:t>muchas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rgbClr val="FFFFFF"/>
                </a:solidFill>
              </a:rPr>
              <a:t>diferencias</a:t>
            </a:r>
            <a:r>
              <a:rPr lang="en-US" sz="2400" u="sng" dirty="0" smtClean="0">
                <a:solidFill>
                  <a:srgbClr val="FFFFFF"/>
                </a:solidFill>
              </a:rPr>
              <a:t> y </a:t>
            </a:r>
            <a:r>
              <a:rPr lang="en-US" sz="2400" u="sng" dirty="0" err="1" smtClean="0">
                <a:solidFill>
                  <a:srgbClr val="FFFFFF"/>
                </a:solidFill>
              </a:rPr>
              <a:t>semejanzas</a:t>
            </a:r>
            <a:r>
              <a:rPr lang="en-US" sz="2400" u="sng" dirty="0" smtClean="0">
                <a:solidFill>
                  <a:srgbClr val="FFFFFF"/>
                </a:solidFill>
              </a:rPr>
              <a:t> entre</a:t>
            </a:r>
            <a:r>
              <a:rPr lang="en-US" sz="2400" dirty="0" smtClean="0"/>
              <a:t> el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de…y…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94" y="43680"/>
            <a:ext cx="832980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Modelo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: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Introducciones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posible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76000"/>
                    </a:srgbClr>
                  </a:outerShdw>
                </a:effectLst>
              </a:rPr>
              <a:t>s</a:t>
            </a:r>
            <a:endParaRPr lang="en-US" sz="4400" dirty="0">
              <a:effectLst>
                <a:outerShdw blurRad="50800" dist="38100" dir="2700000" algn="tl" rotWithShape="0">
                  <a:srgbClr val="000000">
                    <a:alpha val="7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695" y="1607227"/>
            <a:ext cx="7742256" cy="4801841"/>
          </a:xfrm>
        </p:spPr>
        <p:txBody>
          <a:bodyPr>
            <a:normAutofit/>
          </a:bodyPr>
          <a:lstStyle/>
          <a:p>
            <a:r>
              <a:rPr lang="es-ES_tradnl" sz="2400" dirty="0"/>
              <a:t>El sistema de la mayoría de países se basa en números.  </a:t>
            </a:r>
            <a:r>
              <a:rPr lang="es-ES_tradnl" sz="2400" u="sng" dirty="0">
                <a:solidFill>
                  <a:srgbClr val="FFFFFF"/>
                </a:solidFill>
              </a:rPr>
              <a:t>Sin embargo</a:t>
            </a:r>
            <a:r>
              <a:rPr lang="es-ES_tradnl" sz="2400" dirty="0"/>
              <a:t>, los </a:t>
            </a:r>
            <a:r>
              <a:rPr lang="es-ES_tradnl" sz="2400" dirty="0" err="1"/>
              <a:t>númerous</a:t>
            </a:r>
            <a:r>
              <a:rPr lang="es-ES_tradnl" sz="2400" dirty="0"/>
              <a:t> son diferentes</a:t>
            </a:r>
            <a:r>
              <a:rPr lang="es-ES_tradnl" sz="2400" dirty="0" smtClean="0"/>
              <a:t>.</a:t>
            </a:r>
          </a:p>
          <a:p>
            <a:r>
              <a:rPr lang="es-ES_tradnl" sz="2400" dirty="0" smtClean="0"/>
              <a:t>Buenos días.  Gracias por la oportunidad de hablar de un tema muy interesante, los sistemas de calificación de México y los Estados Unidos.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602" y="470661"/>
            <a:ext cx="7583487" cy="1044388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Modelo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: La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oración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tesis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8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158725"/>
            <a:ext cx="7583487" cy="4208930"/>
          </a:xfrm>
        </p:spPr>
        <p:txBody>
          <a:bodyPr>
            <a:normAutofit/>
          </a:bodyPr>
          <a:lstStyle/>
          <a:p>
            <a:r>
              <a:rPr lang="es-ES_tradnl" sz="2400" dirty="0"/>
              <a:t>El sistema de calificación en mi escuela es </a:t>
            </a:r>
            <a:r>
              <a:rPr lang="es-ES_tradnl" sz="2400" u="sng" dirty="0"/>
              <a:t>a la vez diferente y parecido </a:t>
            </a:r>
            <a:r>
              <a:rPr lang="es-ES_tradnl" sz="2400" dirty="0" smtClean="0"/>
              <a:t>al de Venezuela.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08525" y="1857716"/>
            <a:ext cx="1843323" cy="369332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Razón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número</a:t>
            </a:r>
            <a:r>
              <a:rPr lang="en-US" dirty="0" smtClean="0">
                <a:solidFill>
                  <a:srgbClr val="FFFFFF"/>
                </a:solidFill>
              </a:rPr>
              <a:t> 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1344" y="4919307"/>
            <a:ext cx="1798689" cy="369332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razón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número</a:t>
            </a:r>
            <a:r>
              <a:rPr lang="en-US" dirty="0" smtClean="0">
                <a:solidFill>
                  <a:srgbClr val="FFFFFF"/>
                </a:solidFill>
              </a:rPr>
              <a:t> 2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30281" y="2248043"/>
            <a:ext cx="876864" cy="910682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735466" y="4119529"/>
            <a:ext cx="595378" cy="79977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23325" y="3571617"/>
            <a:ext cx="1885361" cy="0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068410" y="3948621"/>
            <a:ext cx="2240115" cy="19842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44523"/>
            <a:ext cx="7583487" cy="1044388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Modelo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: La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oración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tesis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8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0" y="2578445"/>
            <a:ext cx="7583487" cy="420893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Hay </a:t>
            </a:r>
            <a:r>
              <a:rPr lang="en-US" sz="2400" dirty="0" err="1" smtClean="0"/>
              <a:t>muchas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diferencias</a:t>
            </a:r>
            <a:r>
              <a:rPr lang="en-US" sz="2400" u="sng" dirty="0" smtClean="0"/>
              <a:t> y </a:t>
            </a:r>
            <a:r>
              <a:rPr lang="en-US" sz="2400" u="sng" dirty="0" err="1" smtClean="0"/>
              <a:t>semejanzas</a:t>
            </a:r>
            <a:r>
              <a:rPr lang="en-US" sz="2400" u="sng" dirty="0" smtClean="0"/>
              <a:t> </a:t>
            </a:r>
            <a:r>
              <a:rPr lang="en-US" sz="2400" dirty="0" smtClean="0"/>
              <a:t>en los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sistemas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calificación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 </a:t>
            </a:r>
            <a:r>
              <a:rPr lang="en-US" sz="2400" dirty="0" err="1" smtClean="0"/>
              <a:t>Unidos</a:t>
            </a:r>
            <a:r>
              <a:rPr lang="en-US" sz="2400" dirty="0" smtClean="0"/>
              <a:t> y de 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 smtClean="0"/>
              <a:t>   Chile.                       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82433" y="1872850"/>
            <a:ext cx="2027618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FF"/>
                </a:solidFill>
              </a:rPr>
              <a:t>Razón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número</a:t>
            </a:r>
            <a:r>
              <a:rPr lang="en-US" sz="2000" dirty="0" smtClean="0">
                <a:solidFill>
                  <a:srgbClr val="FFFFFF"/>
                </a:solidFill>
              </a:rPr>
              <a:t> 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7646" y="2209113"/>
            <a:ext cx="1978025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FF"/>
                </a:solidFill>
              </a:rPr>
              <a:t>razón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número</a:t>
            </a:r>
            <a:r>
              <a:rPr lang="en-US" sz="2000" dirty="0" smtClean="0">
                <a:solidFill>
                  <a:srgbClr val="FFFFFF"/>
                </a:solidFill>
              </a:rPr>
              <a:t> 2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393649" y="2275460"/>
            <a:ext cx="714702" cy="102509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709343" y="2578445"/>
            <a:ext cx="760422" cy="722105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59351" y="3690671"/>
            <a:ext cx="1627364" cy="0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0772" y="3690671"/>
            <a:ext cx="1627364" cy="0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4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Modelo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: La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oración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83000"/>
                    </a:srgbClr>
                  </a:outerShdw>
                </a:effectLst>
              </a:rPr>
              <a:t>tesis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8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calificación</a:t>
            </a:r>
            <a:r>
              <a:rPr lang="en-US" sz="2400" dirty="0" smtClean="0"/>
              <a:t> en los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 </a:t>
            </a:r>
            <a:r>
              <a:rPr lang="en-US" sz="2400" dirty="0" err="1" smtClean="0"/>
              <a:t>Unidos</a:t>
            </a:r>
            <a:r>
              <a:rPr lang="en-US" sz="2400" dirty="0" smtClean="0"/>
              <a:t> </a:t>
            </a:r>
            <a:r>
              <a:rPr lang="en-US" sz="2400" u="sng" dirty="0" smtClean="0"/>
              <a:t>se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u="sng" dirty="0" err="1" smtClean="0"/>
              <a:t>parece</a:t>
            </a:r>
            <a:r>
              <a:rPr lang="en-US" sz="2400" u="sng" dirty="0" smtClean="0"/>
              <a:t> a</a:t>
            </a:r>
            <a:r>
              <a:rPr lang="en-US" sz="2400" dirty="0" smtClean="0"/>
              <a:t>l de Chile </a:t>
            </a:r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</a:t>
            </a:r>
            <a:r>
              <a:rPr lang="en-US" sz="2400" u="sng" dirty="0" smtClean="0"/>
              <a:t>se </a:t>
            </a:r>
            <a:r>
              <a:rPr lang="en-US" sz="2400" u="sng" dirty="0" err="1" smtClean="0">
                <a:solidFill>
                  <a:srgbClr val="FFFFFF"/>
                </a:solidFill>
              </a:rPr>
              <a:t>diferencia</a:t>
            </a:r>
            <a:r>
              <a:rPr lang="en-US" sz="2400" u="sng" dirty="0" smtClean="0">
                <a:solidFill>
                  <a:srgbClr val="FFFFFF"/>
                </a:solidFill>
              </a:rPr>
              <a:t> en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   </a:t>
            </a:r>
            <a:r>
              <a:rPr lang="en-US" sz="2400" dirty="0" err="1" smtClean="0"/>
              <a:t>algunos</a:t>
            </a:r>
            <a:r>
              <a:rPr lang="en-US" sz="2400" dirty="0" smtClean="0"/>
              <a:t> </a:t>
            </a:r>
            <a:r>
              <a:rPr lang="en-US" sz="2400" dirty="0" err="1" smtClean="0"/>
              <a:t>aspectos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62433" y="2186650"/>
            <a:ext cx="2027618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FF"/>
                </a:solidFill>
              </a:rPr>
              <a:t>Razón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número</a:t>
            </a:r>
            <a:r>
              <a:rPr lang="en-US" sz="2000" dirty="0" smtClean="0">
                <a:solidFill>
                  <a:srgbClr val="FFFFFF"/>
                </a:solidFill>
              </a:rPr>
              <a:t> 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1498" y="5165087"/>
            <a:ext cx="1978025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FF"/>
                </a:solidFill>
              </a:rPr>
              <a:t>razón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número</a:t>
            </a:r>
            <a:r>
              <a:rPr lang="en-US" sz="2000" dirty="0" smtClean="0">
                <a:solidFill>
                  <a:srgbClr val="FFFFFF"/>
                </a:solidFill>
              </a:rPr>
              <a:t> 2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885361" y="2555982"/>
            <a:ext cx="1051834" cy="12339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69766" y="4206571"/>
            <a:ext cx="138920" cy="95851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30446" y="4206571"/>
            <a:ext cx="1031987" cy="1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20056" y="3634450"/>
            <a:ext cx="297689" cy="0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801426" y="4206571"/>
            <a:ext cx="1759863" cy="2"/>
          </a:xfrm>
          <a:prstGeom prst="line">
            <a:avLst/>
          </a:prstGeom>
          <a:ln>
            <a:solidFill>
              <a:srgbClr val="FF7E8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7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effectLst>
                  <a:outerShdw blurRad="50800" dist="38100" dir="2700000" algn="tl" rotWithShape="0">
                    <a:srgbClr val="000000">
                      <a:alpha val="80000"/>
                    </a:srgbClr>
                  </a:outerShdw>
                </a:effectLst>
              </a:rPr>
              <a:t>El </a:t>
            </a:r>
            <a:r>
              <a:rPr lang="en-US" sz="4800" dirty="0" err="1" smtClean="0">
                <a:effectLst>
                  <a:outerShdw blurRad="50800" dist="38100" dir="2700000" algn="tl" rotWithShape="0">
                    <a:srgbClr val="000000">
                      <a:alpha val="80000"/>
                    </a:srgbClr>
                  </a:outerShdw>
                </a:effectLst>
              </a:rPr>
              <a:t>desarrollo</a:t>
            </a:r>
            <a:endParaRPr lang="en-US" sz="4800" dirty="0">
              <a:effectLst>
                <a:outerShdw blurRad="50800" dist="38100" dir="2700000" algn="tl" rotWithShape="0">
                  <a:srgbClr val="000000">
                    <a:alpha val="8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28012"/>
            <a:ext cx="7583487" cy="4208930"/>
          </a:xfrm>
        </p:spPr>
        <p:txBody>
          <a:bodyPr>
            <a:normAutofit/>
          </a:bodyPr>
          <a:lstStyle/>
          <a:p>
            <a:r>
              <a:rPr lang="es-ES_tradnl" sz="2400" dirty="0"/>
              <a:t>En mi </a:t>
            </a:r>
            <a:r>
              <a:rPr lang="es-ES_tradnl" sz="2400" dirty="0" smtClean="0"/>
              <a:t>escuela se usan varios métodos para calificar exámenes.  Algunos maestros usan los números 1 a 5 </a:t>
            </a:r>
            <a:r>
              <a:rPr lang="es-ES_tradnl" sz="2400" u="sng" dirty="0" smtClean="0">
                <a:solidFill>
                  <a:srgbClr val="FFFFFF"/>
                </a:solidFill>
              </a:rPr>
              <a:t>mientras que</a:t>
            </a:r>
            <a:r>
              <a:rPr lang="es-ES_tradnl" sz="2400" dirty="0" smtClean="0"/>
              <a:t> otros usan 1 a cien.  </a:t>
            </a:r>
            <a:r>
              <a:rPr lang="es-ES_tradnl" sz="2400" u="sng" dirty="0" smtClean="0">
                <a:solidFill>
                  <a:srgbClr val="FFFFFF"/>
                </a:solidFill>
              </a:rPr>
              <a:t>Sin embargo</a:t>
            </a:r>
            <a:r>
              <a:rPr lang="es-ES_tradnl" sz="2400" dirty="0" smtClean="0"/>
              <a:t>, todos </a:t>
            </a:r>
            <a:r>
              <a:rPr lang="en-US" sz="2400" dirty="0" err="1" smtClean="0"/>
              <a:t>cambian</a:t>
            </a:r>
            <a:r>
              <a:rPr lang="en-US" sz="2400" dirty="0" smtClean="0"/>
              <a:t> los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 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letra</a:t>
            </a:r>
            <a:r>
              <a:rPr lang="en-US" sz="2400" dirty="0" smtClean="0"/>
              <a:t>. 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ejemplo</a:t>
            </a:r>
            <a:r>
              <a:rPr lang="en-US" sz="2400" dirty="0" smtClean="0"/>
              <a:t>, un 5 se </a:t>
            </a:r>
            <a:r>
              <a:rPr lang="en-US" sz="2400" dirty="0" err="1" smtClean="0"/>
              <a:t>convierte</a:t>
            </a:r>
            <a:r>
              <a:rPr lang="en-US" sz="2400" dirty="0" smtClean="0"/>
              <a:t> en </a:t>
            </a:r>
            <a:r>
              <a:rPr lang="en-US" sz="2400" dirty="0" err="1" smtClean="0"/>
              <a:t>una</a:t>
            </a:r>
            <a:r>
              <a:rPr lang="en-US" sz="2400" dirty="0" smtClean="0"/>
              <a:t> A y un 2 se </a:t>
            </a:r>
            <a:r>
              <a:rPr lang="en-US" sz="2400" dirty="0" err="1" smtClean="0"/>
              <a:t>convierte</a:t>
            </a:r>
            <a:r>
              <a:rPr lang="en-US" sz="2400" dirty="0" smtClean="0"/>
              <a:t> en </a:t>
            </a:r>
            <a:r>
              <a:rPr lang="en-US" sz="2400" dirty="0" err="1" smtClean="0"/>
              <a:t>una</a:t>
            </a:r>
            <a:r>
              <a:rPr lang="en-US" sz="2400" dirty="0" smtClean="0"/>
              <a:t> D.  80 </a:t>
            </a:r>
            <a:r>
              <a:rPr lang="en-US" sz="2400" dirty="0" err="1" smtClean="0"/>
              <a:t>puntos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equivalente</a:t>
            </a:r>
            <a:r>
              <a:rPr lang="en-US" sz="2400" dirty="0" smtClean="0"/>
              <a:t> a </a:t>
            </a:r>
            <a:r>
              <a:rPr lang="en-US" sz="2400" dirty="0" err="1" smtClean="0"/>
              <a:t>una</a:t>
            </a:r>
            <a:r>
              <a:rPr lang="en-US" sz="2400" dirty="0" smtClean="0"/>
              <a:t> B.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03559" y="5398740"/>
            <a:ext cx="2140330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Razón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numero</a:t>
            </a:r>
            <a:r>
              <a:rPr lang="en-US" sz="2000" b="1" dirty="0" smtClean="0">
                <a:solidFill>
                  <a:schemeClr val="bg1"/>
                </a:solidFill>
              </a:rPr>
              <a:t>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939398" y="4347100"/>
            <a:ext cx="649442" cy="105164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80000"/>
                    </a:srgbClr>
                  </a:outerShdw>
                </a:effectLst>
              </a:rPr>
              <a:t> El </a:t>
            </a:r>
            <a:r>
              <a:rPr lang="en-US" sz="5400" dirty="0" err="1">
                <a:effectLst>
                  <a:outerShdw blurRad="50800" dist="38100" dir="2700000" algn="tl" rotWithShape="0">
                    <a:srgbClr val="000000">
                      <a:alpha val="80000"/>
                    </a:srgbClr>
                  </a:outerShdw>
                </a:effectLst>
              </a:rPr>
              <a:t>desarrollo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47066"/>
            <a:ext cx="7583487" cy="4208930"/>
          </a:xfrm>
        </p:spPr>
        <p:txBody>
          <a:bodyPr/>
          <a:lstStyle/>
          <a:p>
            <a:r>
              <a:rPr lang="en-US" sz="2400" u="sng" dirty="0">
                <a:solidFill>
                  <a:srgbClr val="FFFFFF"/>
                </a:solidFill>
              </a:rPr>
              <a:t>En </a:t>
            </a:r>
            <a:r>
              <a:rPr lang="en-US" sz="2400" u="sng" dirty="0" err="1">
                <a:solidFill>
                  <a:srgbClr val="FFFFFF"/>
                </a:solidFill>
              </a:rPr>
              <a:t>contraste</a:t>
            </a:r>
            <a:r>
              <a:rPr lang="en-US" sz="2400" dirty="0"/>
              <a:t>, en </a:t>
            </a:r>
            <a:r>
              <a:rPr lang="en-US" sz="2400" dirty="0" err="1"/>
              <a:t>España</a:t>
            </a:r>
            <a:r>
              <a:rPr lang="en-US" sz="2400" dirty="0"/>
              <a:t>, hay dos </a:t>
            </a:r>
            <a:r>
              <a:rPr lang="en-US" sz="2400" dirty="0" err="1"/>
              <a:t>maneras</a:t>
            </a:r>
            <a:r>
              <a:rPr lang="en-US" sz="2400" dirty="0"/>
              <a:t> de </a:t>
            </a:r>
            <a:r>
              <a:rPr lang="en-US" sz="2400" dirty="0" err="1"/>
              <a:t>calificar</a:t>
            </a:r>
            <a:r>
              <a:rPr lang="en-US" sz="2400" dirty="0"/>
              <a:t>. Se </a:t>
            </a:r>
            <a:r>
              <a:rPr lang="en-US" sz="2400" dirty="0" err="1"/>
              <a:t>usa</a:t>
            </a:r>
            <a:r>
              <a:rPr lang="en-US" sz="2400" dirty="0"/>
              <a:t> </a:t>
            </a:r>
            <a:r>
              <a:rPr lang="en-US" sz="2400" dirty="0" err="1"/>
              <a:t>únicamente</a:t>
            </a:r>
            <a:r>
              <a:rPr lang="en-US" sz="2400" dirty="0"/>
              <a:t> un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numérico</a:t>
            </a:r>
            <a:r>
              <a:rPr lang="en-US" sz="2400" dirty="0"/>
              <a:t>.  En la </a:t>
            </a:r>
            <a:r>
              <a:rPr lang="en-US" sz="2400" dirty="0" err="1"/>
              <a:t>escuela</a:t>
            </a:r>
            <a:r>
              <a:rPr lang="en-US" sz="2400" dirty="0"/>
              <a:t> </a:t>
            </a:r>
            <a:r>
              <a:rPr lang="en-US" sz="2400" dirty="0" err="1"/>
              <a:t>secundaria</a:t>
            </a:r>
            <a:r>
              <a:rPr lang="en-US" sz="2400" dirty="0"/>
              <a:t> </a:t>
            </a:r>
            <a:r>
              <a:rPr lang="en-US" sz="2400" dirty="0" err="1"/>
              <a:t>sólo</a:t>
            </a:r>
            <a:r>
              <a:rPr lang="en-US" sz="2400" dirty="0"/>
              <a:t> se </a:t>
            </a:r>
            <a:r>
              <a:rPr lang="en-US" sz="2400" dirty="0" err="1"/>
              <a:t>usa</a:t>
            </a:r>
            <a:r>
              <a:rPr lang="en-US" sz="2400" dirty="0"/>
              <a:t> la </a:t>
            </a:r>
            <a:r>
              <a:rPr lang="en-US" sz="2400" dirty="0" err="1"/>
              <a:t>escala</a:t>
            </a:r>
            <a:r>
              <a:rPr lang="en-US" sz="2400" dirty="0"/>
              <a:t> del 1 al 10, sin </a:t>
            </a:r>
            <a:r>
              <a:rPr lang="en-US" sz="2400" dirty="0" err="1"/>
              <a:t>letras</a:t>
            </a:r>
            <a:r>
              <a:rPr lang="en-US" sz="2400" dirty="0"/>
              <a:t>.  </a:t>
            </a:r>
            <a:r>
              <a:rPr lang="en-US" sz="2400" dirty="0" smtClean="0"/>
              <a:t>En la </a:t>
            </a:r>
            <a:r>
              <a:rPr lang="en-US" sz="2400" dirty="0" err="1" smtClean="0"/>
              <a:t>universidad</a:t>
            </a:r>
            <a:r>
              <a:rPr lang="en-US" sz="2400" dirty="0" smtClean="0"/>
              <a:t>,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un </a:t>
            </a:r>
            <a:r>
              <a:rPr lang="en-US" sz="2400" dirty="0" err="1" smtClean="0"/>
              <a:t>estudiante</a:t>
            </a:r>
            <a:r>
              <a:rPr lang="en-US" sz="2400" dirty="0" smtClean="0"/>
              <a:t> ha </a:t>
            </a:r>
            <a:r>
              <a:rPr lang="en-US" sz="2400" dirty="0" err="1" smtClean="0"/>
              <a:t>aprobado</a:t>
            </a:r>
            <a:r>
              <a:rPr lang="en-US" sz="2400" dirty="0" smtClean="0"/>
              <a:t> la </a:t>
            </a:r>
            <a:r>
              <a:rPr lang="en-US" sz="2400" dirty="0" err="1" smtClean="0"/>
              <a:t>clase</a:t>
            </a:r>
            <a:r>
              <a:rPr lang="en-US" sz="2400" dirty="0" smtClean="0"/>
              <a:t>, se le pone </a:t>
            </a:r>
            <a:r>
              <a:rPr lang="en-US" sz="2400" dirty="0" err="1" smtClean="0"/>
              <a:t>una</a:t>
            </a:r>
            <a:r>
              <a:rPr lang="en-US" sz="2400" dirty="0" smtClean="0"/>
              <a:t> nota del 1 al 4.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/>
              <a:t>estudié</a:t>
            </a:r>
            <a:r>
              <a:rPr lang="en-US" sz="2400" dirty="0"/>
              <a:t> en la </a:t>
            </a:r>
            <a:r>
              <a:rPr lang="en-US" sz="2400" dirty="0" err="1"/>
              <a:t>universidad</a:t>
            </a:r>
            <a:r>
              <a:rPr lang="en-US" sz="2400" dirty="0"/>
              <a:t> en </a:t>
            </a:r>
            <a:r>
              <a:rPr lang="en-US" sz="2400" dirty="0" smtClean="0"/>
              <a:t>Burgos </a:t>
            </a:r>
            <a:r>
              <a:rPr lang="en-US" sz="2400" dirty="0" err="1"/>
              <a:t>mis</a:t>
            </a:r>
            <a:r>
              <a:rPr lang="en-US" sz="2400" dirty="0"/>
              <a:t> </a:t>
            </a:r>
            <a:r>
              <a:rPr lang="en-US" sz="2400" dirty="0" err="1"/>
              <a:t>profesores</a:t>
            </a:r>
            <a:r>
              <a:rPr lang="en-US" sz="2400" dirty="0"/>
              <a:t> me </a:t>
            </a:r>
            <a:r>
              <a:rPr lang="en-US" sz="2400" dirty="0" err="1"/>
              <a:t>pusieron</a:t>
            </a:r>
            <a:r>
              <a:rPr lang="en-US" sz="2400" dirty="0"/>
              <a:t> los </a:t>
            </a:r>
            <a:r>
              <a:rPr lang="en-US" sz="2400" dirty="0" err="1"/>
              <a:t>números</a:t>
            </a:r>
            <a:r>
              <a:rPr lang="en-US" sz="2400" dirty="0"/>
              <a:t> </a:t>
            </a:r>
            <a:r>
              <a:rPr lang="en-US" sz="2400" dirty="0" smtClean="0"/>
              <a:t>del 1 </a:t>
            </a:r>
            <a:r>
              <a:rPr lang="en-US" sz="2400" dirty="0"/>
              <a:t>al 4.  </a:t>
            </a:r>
            <a:r>
              <a:rPr lang="en-US" sz="2400" dirty="0" err="1"/>
              <a:t>Nunca</a:t>
            </a:r>
            <a:r>
              <a:rPr lang="en-US" sz="2400" dirty="0"/>
              <a:t> me </a:t>
            </a:r>
            <a:r>
              <a:rPr lang="en-US" sz="2400" dirty="0" err="1"/>
              <a:t>dieron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letra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nota.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0631" y="5836043"/>
            <a:ext cx="2140330" cy="400110"/>
          </a:xfrm>
          <a:prstGeom prst="rect">
            <a:avLst/>
          </a:prstGeom>
          <a:solidFill>
            <a:srgbClr val="C0504D"/>
          </a:solidFill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Razón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numero</a:t>
            </a:r>
            <a:r>
              <a:rPr lang="en-US" sz="2000" b="1" dirty="0" smtClean="0">
                <a:solidFill>
                  <a:schemeClr val="bg1"/>
                </a:solidFill>
              </a:rPr>
              <a:t>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6430074" y="5119317"/>
            <a:ext cx="635068" cy="71672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5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La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Conclusión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2800" dirty="0"/>
              <a:t>Como se puede ver, hay muchas </a:t>
            </a:r>
            <a:r>
              <a:rPr lang="es-ES_tradnl" sz="2800" u="sng" dirty="0">
                <a:solidFill>
                  <a:srgbClr val="FFFFFF"/>
                </a:solidFill>
              </a:rPr>
              <a:t>semejanzas</a:t>
            </a:r>
            <a:r>
              <a:rPr lang="es-ES_tradnl" sz="2800" dirty="0"/>
              <a:t> y </a:t>
            </a:r>
            <a:r>
              <a:rPr lang="es-ES_tradnl" sz="2800" u="sng" dirty="0">
                <a:solidFill>
                  <a:srgbClr val="FFFFFF"/>
                </a:solidFill>
              </a:rPr>
              <a:t>diferencias</a:t>
            </a:r>
            <a:r>
              <a:rPr lang="es-ES_tradnl" sz="2800" dirty="0"/>
              <a:t> en los sistemas de </a:t>
            </a:r>
            <a:r>
              <a:rPr lang="es-ES_tradnl" sz="2800" dirty="0" smtClean="0"/>
              <a:t>calificación.  En los Estados Unidos se usan </a:t>
            </a:r>
            <a:r>
              <a:rPr lang="es-ES_tradnl" sz="2800" u="sng" dirty="0" smtClean="0">
                <a:solidFill>
                  <a:srgbClr val="FFFFFF"/>
                </a:solidFill>
              </a:rPr>
              <a:t>tanto</a:t>
            </a:r>
            <a:r>
              <a:rPr lang="es-ES_tradnl" sz="2800" dirty="0" smtClean="0"/>
              <a:t> los números </a:t>
            </a:r>
            <a:r>
              <a:rPr lang="es-ES_tradnl" sz="2800" u="sng" dirty="0" smtClean="0">
                <a:solidFill>
                  <a:srgbClr val="FFFFFF"/>
                </a:solidFill>
              </a:rPr>
              <a:t>como</a:t>
            </a:r>
            <a:r>
              <a:rPr lang="es-ES_tradnl" sz="2800" dirty="0" smtClean="0"/>
              <a:t> las letras </a:t>
            </a:r>
            <a:r>
              <a:rPr lang="es-ES_tradnl" sz="2800" u="sng" dirty="0" smtClean="0">
                <a:solidFill>
                  <a:srgbClr val="FFFFFF"/>
                </a:solidFill>
              </a:rPr>
              <a:t>mientras que </a:t>
            </a:r>
            <a:r>
              <a:rPr lang="es-ES_tradnl" sz="2800" dirty="0" smtClean="0"/>
              <a:t>en otros países sólo se usan números.</a:t>
            </a:r>
          </a:p>
          <a:p>
            <a:endParaRPr lang="es-ES_tradnl" sz="2800" dirty="0"/>
          </a:p>
          <a:p>
            <a:r>
              <a:rPr lang="es-ES_tradnl" sz="2800" dirty="0" smtClean="0"/>
              <a:t>Gracias por su presencia hoy, y de nuevo </a:t>
            </a:r>
            <a:r>
              <a:rPr lang="es-ES_tradnl" sz="2800" smtClean="0"/>
              <a:t>les agradezco </a:t>
            </a:r>
            <a:r>
              <a:rPr lang="es-ES_tradnl" sz="2800" dirty="0" smtClean="0"/>
              <a:t>la oportunidad de hablarles sobre este tema.</a:t>
            </a:r>
            <a:endParaRPr lang="en-US" sz="2800" dirty="0"/>
          </a:p>
          <a:p>
            <a:pPr marL="0" indent="0">
              <a:buNone/>
            </a:pPr>
            <a:r>
              <a:rPr lang="es-ES_tradnl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74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La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Conclusión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 la </a:t>
            </a:r>
            <a:r>
              <a:rPr lang="en-US" sz="2800" dirty="0" err="1" smtClean="0"/>
              <a:t>conclusión</a:t>
            </a:r>
            <a:r>
              <a:rPr lang="en-US" sz="2800" dirty="0" smtClean="0"/>
              <a:t>, </a:t>
            </a:r>
            <a:r>
              <a:rPr lang="en-US" sz="2800" dirty="0" err="1" smtClean="0"/>
              <a:t>reafirma</a:t>
            </a:r>
            <a:r>
              <a:rPr lang="en-US" sz="2800" dirty="0" smtClean="0"/>
              <a:t> la </a:t>
            </a:r>
            <a:r>
              <a:rPr lang="en-US" sz="2800" dirty="0" err="1" smtClean="0"/>
              <a:t>oración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tesis</a:t>
            </a:r>
            <a:r>
              <a:rPr lang="en-US" sz="2800" dirty="0" smtClean="0"/>
              <a:t> con </a:t>
            </a:r>
            <a:r>
              <a:rPr lang="en-US" sz="2800" dirty="0" err="1" smtClean="0"/>
              <a:t>otras</a:t>
            </a:r>
            <a:r>
              <a:rPr lang="en-US" sz="2800" dirty="0" smtClean="0"/>
              <a:t> </a:t>
            </a:r>
            <a:r>
              <a:rPr lang="en-US" sz="2800" dirty="0" err="1" smtClean="0"/>
              <a:t>palabras</a:t>
            </a:r>
            <a:r>
              <a:rPr lang="en-US" sz="2800" dirty="0" smtClean="0"/>
              <a:t>.  </a:t>
            </a:r>
          </a:p>
          <a:p>
            <a:endParaRPr lang="en-US" sz="2800" dirty="0"/>
          </a:p>
          <a:p>
            <a:r>
              <a:rPr lang="en-US" sz="2800" dirty="0" err="1" smtClean="0"/>
              <a:t>Repite</a:t>
            </a:r>
            <a:r>
              <a:rPr lang="en-US" sz="2800" dirty="0" smtClean="0"/>
              <a:t> la </a:t>
            </a:r>
            <a:r>
              <a:rPr lang="en-US" sz="2800" dirty="0" err="1" smtClean="0"/>
              <a:t>oración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tesis</a:t>
            </a:r>
            <a:r>
              <a:rPr lang="en-US" sz="2800" dirty="0" smtClean="0"/>
              <a:t> de </a:t>
            </a:r>
            <a:r>
              <a:rPr lang="en-US" sz="2800" dirty="0" err="1" smtClean="0"/>
              <a:t>otra</a:t>
            </a:r>
            <a:r>
              <a:rPr lang="en-US" sz="2800" dirty="0" smtClean="0"/>
              <a:t> </a:t>
            </a:r>
            <a:r>
              <a:rPr lang="en-US" sz="2800" dirty="0" err="1" smtClean="0"/>
              <a:t>manera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54245" y="6084199"/>
            <a:ext cx="452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www.bestpowerpointsforspanishclass.com</a:t>
            </a:r>
            <a:endParaRPr lang="en-US" dirty="0"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2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Se </a:t>
            </a:r>
            <a:r>
              <a:rPr lang="en-US" sz="6000" dirty="0" err="1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requiere</a:t>
            </a:r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89000"/>
                    </a:srgbClr>
                  </a:outerShdw>
                </a:effectLst>
              </a:rPr>
              <a:t>: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89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uso</a:t>
            </a:r>
            <a:r>
              <a:rPr lang="en-US" sz="2800" dirty="0" smtClean="0"/>
              <a:t> de un </a:t>
            </a:r>
            <a:r>
              <a:rPr lang="en-US" sz="2800" dirty="0" err="1" smtClean="0"/>
              <a:t>registro</a:t>
            </a:r>
            <a:r>
              <a:rPr lang="en-US" sz="2800" dirty="0" smtClean="0"/>
              <a:t> formal (la forma de </a:t>
            </a:r>
            <a:r>
              <a:rPr lang="en-US" sz="2800" dirty="0" err="1" smtClean="0"/>
              <a:t>Usted</a:t>
            </a:r>
            <a:r>
              <a:rPr lang="en-US" sz="2800" dirty="0" smtClean="0"/>
              <a:t>, </a:t>
            </a:r>
            <a:r>
              <a:rPr lang="en-US" sz="2800" dirty="0" err="1" smtClean="0"/>
              <a:t>su</a:t>
            </a:r>
            <a:r>
              <a:rPr lang="en-US" sz="2800" dirty="0" smtClean="0"/>
              <a:t>, le, lo, o la) No </a:t>
            </a:r>
            <a:r>
              <a:rPr lang="en-US" sz="2800" dirty="0" err="1" smtClean="0"/>
              <a:t>usen</a:t>
            </a:r>
            <a:r>
              <a:rPr lang="en-US" sz="2800" dirty="0" smtClean="0"/>
              <a:t> “</a:t>
            </a:r>
            <a:r>
              <a:rPr lang="en-US" sz="2800" dirty="0" err="1" smtClean="0"/>
              <a:t>tú</a:t>
            </a:r>
            <a:r>
              <a:rPr lang="en-US" sz="2800" dirty="0" smtClean="0"/>
              <a:t>, </a:t>
            </a:r>
            <a:r>
              <a:rPr lang="en-US" sz="2800" dirty="0" err="1" smtClean="0"/>
              <a:t>te</a:t>
            </a:r>
            <a:r>
              <a:rPr lang="en-US" sz="2800" dirty="0" smtClean="0"/>
              <a:t>, </a:t>
            </a:r>
            <a:r>
              <a:rPr lang="en-US" sz="2800" dirty="0" err="1" smtClean="0"/>
              <a:t>tu.</a:t>
            </a:r>
            <a:r>
              <a:rPr lang="en-US" sz="2800" dirty="0" smtClean="0"/>
              <a:t>”</a:t>
            </a:r>
          </a:p>
          <a:p>
            <a:r>
              <a:rPr lang="en-US" sz="2800" dirty="0" err="1" smtClean="0"/>
              <a:t>Comparar</a:t>
            </a:r>
            <a:r>
              <a:rPr lang="en-US" sz="2800" dirty="0" smtClean="0"/>
              <a:t> </a:t>
            </a:r>
            <a:r>
              <a:rPr lang="en-US" sz="2800" dirty="0" err="1" smtClean="0"/>
              <a:t>algunos</a:t>
            </a:r>
            <a:r>
              <a:rPr lang="en-US" sz="2800" dirty="0" smtClean="0"/>
              <a:t> </a:t>
            </a:r>
            <a:r>
              <a:rPr lang="en-US" sz="2800" dirty="0" err="1" smtClean="0"/>
              <a:t>rasgos</a:t>
            </a:r>
            <a:r>
              <a:rPr lang="en-US" sz="2800" dirty="0" smtClean="0"/>
              <a:t> </a:t>
            </a:r>
            <a:r>
              <a:rPr lang="en-US" sz="2800" dirty="0" err="1" smtClean="0"/>
              <a:t>culturales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comunidad</a:t>
            </a:r>
            <a:r>
              <a:rPr lang="en-US" sz="2800" dirty="0" smtClean="0"/>
              <a:t> del </a:t>
            </a:r>
            <a:r>
              <a:rPr lang="en-US" sz="2800" dirty="0" err="1" smtClean="0"/>
              <a:t>estudiante</a:t>
            </a:r>
            <a:r>
              <a:rPr lang="en-US" sz="2800" dirty="0" smtClean="0"/>
              <a:t> con </a:t>
            </a:r>
            <a:r>
              <a:rPr lang="en-US" sz="2800" dirty="0" err="1" smtClean="0"/>
              <a:t>algún</a:t>
            </a:r>
            <a:r>
              <a:rPr lang="en-US" sz="2800" dirty="0" smtClean="0"/>
              <a:t> </a:t>
            </a:r>
            <a:r>
              <a:rPr lang="en-US" sz="2800" dirty="0" err="1" smtClean="0"/>
              <a:t>área</a:t>
            </a:r>
            <a:r>
              <a:rPr lang="en-US" sz="2800" dirty="0" smtClean="0"/>
              <a:t> </a:t>
            </a:r>
            <a:r>
              <a:rPr lang="en-US" sz="2800" dirty="0" err="1" smtClean="0"/>
              <a:t>hispanoparlante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sea familiar. </a:t>
            </a:r>
            <a:r>
              <a:rPr lang="en-US" sz="2800" dirty="0" err="1" smtClean="0"/>
              <a:t>Pueden</a:t>
            </a:r>
            <a:r>
              <a:rPr lang="en-US" sz="2800" dirty="0" smtClean="0"/>
              <a:t> </a:t>
            </a:r>
            <a:r>
              <a:rPr lang="en-US" sz="2800" dirty="0" err="1" smtClean="0"/>
              <a:t>citar</a:t>
            </a:r>
            <a:r>
              <a:rPr lang="en-US" sz="2800" dirty="0" smtClean="0"/>
              <a:t> </a:t>
            </a:r>
            <a:r>
              <a:rPr lang="en-US" sz="2800" dirty="0" err="1" smtClean="0"/>
              <a:t>ejemplos</a:t>
            </a:r>
            <a:r>
              <a:rPr lang="en-US" sz="2800" dirty="0" smtClean="0"/>
              <a:t> de </a:t>
            </a:r>
            <a:r>
              <a:rPr lang="en-US" sz="2800" dirty="0" err="1" smtClean="0"/>
              <a:t>materiales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hayan</a:t>
            </a:r>
            <a:r>
              <a:rPr lang="en-US" sz="2800" dirty="0" smtClean="0"/>
              <a:t> </a:t>
            </a:r>
            <a:r>
              <a:rPr lang="en-US" sz="2800" dirty="0" err="1" smtClean="0"/>
              <a:t>leído</a:t>
            </a:r>
            <a:r>
              <a:rPr lang="en-US" sz="2800" dirty="0" smtClean="0"/>
              <a:t>, </a:t>
            </a:r>
            <a:r>
              <a:rPr lang="en-US" sz="2800" dirty="0" err="1" smtClean="0"/>
              <a:t>escuchado</a:t>
            </a:r>
            <a:r>
              <a:rPr lang="en-US" sz="2800" dirty="0" smtClean="0"/>
              <a:t> y </a:t>
            </a:r>
            <a:r>
              <a:rPr lang="en-US" sz="2800" dirty="0" err="1" smtClean="0"/>
              <a:t>visto</a:t>
            </a:r>
            <a:r>
              <a:rPr lang="en-US" sz="2800" dirty="0" smtClean="0"/>
              <a:t>, y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</a:t>
            </a:r>
            <a:r>
              <a:rPr lang="en-US" sz="2800" dirty="0" err="1" smtClean="0"/>
              <a:t>pueden</a:t>
            </a:r>
            <a:r>
              <a:rPr lang="en-US" sz="2800" dirty="0" smtClean="0"/>
              <a:t> </a:t>
            </a:r>
            <a:r>
              <a:rPr lang="en-US" sz="2800" dirty="0" err="1" smtClean="0"/>
              <a:t>usar</a:t>
            </a:r>
            <a:r>
              <a:rPr lang="en-US" sz="2800" dirty="0" smtClean="0"/>
              <a:t> </a:t>
            </a:r>
            <a:r>
              <a:rPr lang="en-US" sz="2800" dirty="0" err="1" smtClean="0"/>
              <a:t>experiencias</a:t>
            </a:r>
            <a:r>
              <a:rPr lang="en-US" sz="2800" dirty="0" smtClean="0"/>
              <a:t> y </a:t>
            </a:r>
            <a:r>
              <a:rPr lang="en-US" sz="2800" dirty="0" err="1" smtClean="0"/>
              <a:t>observaciones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4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Se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debe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…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540583"/>
          </a:xfrm>
        </p:spPr>
        <p:txBody>
          <a:bodyPr/>
          <a:lstStyle/>
          <a:p>
            <a:r>
              <a:rPr lang="en-US" sz="2800" dirty="0" err="1" smtClean="0"/>
              <a:t>Demostrar</a:t>
            </a:r>
            <a:r>
              <a:rPr lang="en-US" sz="2800" dirty="0" smtClean="0"/>
              <a:t> un </a:t>
            </a:r>
            <a:r>
              <a:rPr lang="en-US" sz="2800" dirty="0" err="1" smtClean="0"/>
              <a:t>conocimiento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cultura</a:t>
            </a:r>
            <a:r>
              <a:rPr lang="en-US" sz="2800" dirty="0" smtClean="0"/>
              <a:t> de un </a:t>
            </a:r>
            <a:r>
              <a:rPr lang="en-US" sz="2800" dirty="0" err="1" smtClean="0"/>
              <a:t>país</a:t>
            </a:r>
            <a:r>
              <a:rPr lang="en-US" sz="2800" dirty="0" smtClean="0"/>
              <a:t> de </a:t>
            </a:r>
            <a:r>
              <a:rPr lang="en-US" sz="2800" dirty="0" err="1" smtClean="0"/>
              <a:t>habla</a:t>
            </a:r>
            <a:r>
              <a:rPr lang="en-US" sz="2800" dirty="0" smtClean="0"/>
              <a:t> </a:t>
            </a:r>
            <a:r>
              <a:rPr lang="en-US" sz="2800" dirty="0" err="1" smtClean="0"/>
              <a:t>hispana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Organizar</a:t>
            </a:r>
            <a:r>
              <a:rPr lang="en-US" sz="2800" dirty="0" smtClean="0"/>
              <a:t> la </a:t>
            </a:r>
            <a:r>
              <a:rPr lang="en-US" sz="2800" dirty="0" err="1" smtClean="0"/>
              <a:t>presentación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manera</a:t>
            </a:r>
            <a:r>
              <a:rPr lang="en-US" sz="2800" dirty="0" smtClean="0"/>
              <a:t> </a:t>
            </a:r>
            <a:r>
              <a:rPr lang="en-US" sz="2800" dirty="0" err="1" smtClean="0"/>
              <a:t>clara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Se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debe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…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540583"/>
          </a:xfrm>
        </p:spPr>
        <p:txBody>
          <a:bodyPr/>
          <a:lstStyle/>
          <a:p>
            <a:r>
              <a:rPr lang="en-US" sz="2800" dirty="0" err="1"/>
              <a:t>H</a:t>
            </a:r>
            <a:r>
              <a:rPr lang="en-US" sz="2800" dirty="0" err="1" smtClean="0"/>
              <a:t>ablar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dos </a:t>
            </a:r>
            <a:r>
              <a:rPr lang="en-US" sz="2800" dirty="0" err="1" smtClean="0"/>
              <a:t>minutos</a:t>
            </a:r>
            <a:r>
              <a:rPr lang="en-US" sz="2800" dirty="0" smtClean="0"/>
              <a:t>. (¡</a:t>
            </a:r>
            <a:r>
              <a:rPr lang="en-US" sz="2800" dirty="0" err="1" smtClean="0"/>
              <a:t>Sigan</a:t>
            </a:r>
            <a:r>
              <a:rPr lang="en-US" sz="2800" dirty="0" smtClean="0"/>
              <a:t> </a:t>
            </a:r>
            <a:r>
              <a:rPr lang="en-US" sz="2800" dirty="0" err="1" smtClean="0"/>
              <a:t>hablando</a:t>
            </a:r>
            <a:r>
              <a:rPr lang="en-US" sz="2800" dirty="0" smtClean="0"/>
              <a:t>!)</a:t>
            </a:r>
          </a:p>
          <a:p>
            <a:endParaRPr lang="en-US" sz="2800" dirty="0"/>
          </a:p>
          <a:p>
            <a:r>
              <a:rPr lang="en-US" sz="2800" dirty="0" err="1" smtClean="0"/>
              <a:t>Hablar</a:t>
            </a:r>
            <a:r>
              <a:rPr lang="en-US" sz="2800" dirty="0" smtClean="0"/>
              <a:t> con </a:t>
            </a:r>
            <a:r>
              <a:rPr lang="en-US" sz="2800" dirty="0" err="1" smtClean="0"/>
              <a:t>fluidez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/>
              <a:t>Incluir</a:t>
            </a:r>
            <a:r>
              <a:rPr lang="en-US" sz="2800" dirty="0"/>
              <a:t> </a:t>
            </a:r>
            <a:r>
              <a:rPr lang="en-US" sz="2800" dirty="0" err="1"/>
              <a:t>detalles</a:t>
            </a:r>
            <a:r>
              <a:rPr lang="en-US" sz="2800" dirty="0"/>
              <a:t> y </a:t>
            </a:r>
            <a:r>
              <a:rPr lang="en-US" sz="2800" dirty="0" err="1"/>
              <a:t>ejemplos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apoyen</a:t>
            </a:r>
            <a:r>
              <a:rPr lang="en-US" sz="2800" dirty="0"/>
              <a:t> la </a:t>
            </a:r>
            <a:r>
              <a:rPr lang="en-US" sz="2800" dirty="0" err="1"/>
              <a:t>tesis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Se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debe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…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08098"/>
            <a:ext cx="7583487" cy="4540583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 err="1" smtClean="0"/>
              <a:t>Hacerse</a:t>
            </a:r>
            <a:r>
              <a:rPr lang="en-US" sz="2800" dirty="0" smtClean="0"/>
              <a:t> </a:t>
            </a:r>
            <a:r>
              <a:rPr lang="en-US" sz="2800" dirty="0" err="1" smtClean="0"/>
              <a:t>entender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Usar</a:t>
            </a:r>
            <a:r>
              <a:rPr lang="en-US" sz="2800" dirty="0" smtClean="0"/>
              <a:t> </a:t>
            </a:r>
            <a:r>
              <a:rPr lang="en-US" sz="2800" dirty="0" err="1" smtClean="0"/>
              <a:t>vocabulario</a:t>
            </a:r>
            <a:r>
              <a:rPr lang="en-US" sz="2800" dirty="0" smtClean="0"/>
              <a:t> </a:t>
            </a:r>
            <a:r>
              <a:rPr lang="en-US" sz="2800" dirty="0" err="1" smtClean="0"/>
              <a:t>variado</a:t>
            </a:r>
            <a:r>
              <a:rPr lang="en-US" sz="2800" dirty="0" smtClean="0"/>
              <a:t> y </a:t>
            </a:r>
            <a:r>
              <a:rPr lang="en-US" sz="2800" dirty="0" err="1" smtClean="0"/>
              <a:t>expresiones</a:t>
            </a:r>
            <a:r>
              <a:rPr lang="en-US" sz="2800" dirty="0" smtClean="0"/>
              <a:t> </a:t>
            </a:r>
            <a:r>
              <a:rPr lang="en-US" sz="2800" dirty="0" err="1" smtClean="0"/>
              <a:t>idiomáticas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/>
              <a:t>Hablar</a:t>
            </a:r>
            <a:r>
              <a:rPr lang="en-US" sz="2800" dirty="0"/>
              <a:t> con </a:t>
            </a:r>
            <a:r>
              <a:rPr lang="en-US" sz="2800" dirty="0" err="1"/>
              <a:t>buena</a:t>
            </a:r>
            <a:r>
              <a:rPr lang="en-US" sz="2800" dirty="0"/>
              <a:t> </a:t>
            </a:r>
            <a:r>
              <a:rPr lang="en-US" sz="2800" dirty="0" err="1"/>
              <a:t>pronunciación</a:t>
            </a:r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Se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debe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…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540583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 err="1" smtClean="0"/>
              <a:t>Usar</a:t>
            </a:r>
            <a:r>
              <a:rPr lang="en-US" sz="2800" dirty="0" smtClean="0"/>
              <a:t> </a:t>
            </a:r>
            <a:r>
              <a:rPr lang="en-US" sz="2800" dirty="0" err="1" smtClean="0"/>
              <a:t>palabras</a:t>
            </a:r>
            <a:r>
              <a:rPr lang="en-US" sz="2800" dirty="0" smtClean="0"/>
              <a:t> o </a:t>
            </a:r>
            <a:r>
              <a:rPr lang="en-US" sz="2800" dirty="0" err="1" smtClean="0"/>
              <a:t>expresiones</a:t>
            </a:r>
            <a:r>
              <a:rPr lang="en-US" sz="2800" dirty="0" smtClean="0"/>
              <a:t> de </a:t>
            </a:r>
            <a:r>
              <a:rPr lang="en-US" sz="2800" dirty="0" err="1" smtClean="0"/>
              <a:t>transición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Corregirse</a:t>
            </a:r>
            <a:r>
              <a:rPr lang="en-US" sz="2800" dirty="0" smtClean="0"/>
              <a:t> al </a:t>
            </a:r>
            <a:r>
              <a:rPr lang="en-US" sz="2800" dirty="0" err="1" smtClean="0"/>
              <a:t>hablar</a:t>
            </a:r>
            <a:r>
              <a:rPr lang="en-US" sz="2800" dirty="0" smtClean="0"/>
              <a:t> </a:t>
            </a:r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cometen</a:t>
            </a:r>
            <a:r>
              <a:rPr lang="en-US" sz="2800" dirty="0" smtClean="0"/>
              <a:t> </a:t>
            </a:r>
            <a:r>
              <a:rPr lang="en-US" sz="2800" dirty="0" err="1" smtClean="0"/>
              <a:t>errores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Se </a:t>
            </a:r>
            <a:r>
              <a:rPr lang="en-US" sz="5400" dirty="0" err="1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debe</a:t>
            </a:r>
            <a:r>
              <a:rPr lang="en-US" sz="5400" dirty="0" smtClean="0">
                <a:effectLst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</a:rPr>
              <a:t>…</a:t>
            </a:r>
            <a:endParaRPr lang="en-US" sz="5400" dirty="0">
              <a:effectLst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19299"/>
            <a:ext cx="7583487" cy="4540583"/>
          </a:xfrm>
        </p:spPr>
        <p:txBody>
          <a:bodyPr>
            <a:normAutofit/>
          </a:bodyPr>
          <a:lstStyle/>
          <a:p>
            <a:r>
              <a:rPr lang="en-US" sz="3200" dirty="0" err="1"/>
              <a:t>E</a:t>
            </a:r>
            <a:r>
              <a:rPr lang="en-US" sz="3200" dirty="0" err="1" smtClean="0"/>
              <a:t>xpresarse</a:t>
            </a:r>
            <a:r>
              <a:rPr lang="en-US" sz="3200" dirty="0" smtClean="0"/>
              <a:t> con </a:t>
            </a:r>
            <a:r>
              <a:rPr lang="en-US" sz="3200" dirty="0" err="1" smtClean="0"/>
              <a:t>fluidez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 smtClean="0"/>
              <a:t>Expresarse</a:t>
            </a:r>
            <a:r>
              <a:rPr lang="en-US" sz="3200" dirty="0" smtClean="0"/>
              <a:t> con </a:t>
            </a:r>
            <a:r>
              <a:rPr lang="en-US" sz="3200" dirty="0" err="1" smtClean="0"/>
              <a:t>pocos</a:t>
            </a:r>
            <a:r>
              <a:rPr lang="en-US" sz="3200" dirty="0" smtClean="0"/>
              <a:t> </a:t>
            </a:r>
            <a:r>
              <a:rPr lang="en-US" sz="3200" dirty="0" err="1" smtClean="0"/>
              <a:t>errores</a:t>
            </a:r>
            <a:r>
              <a:rPr lang="en-US" sz="3200" dirty="0" smtClean="0"/>
              <a:t> </a:t>
            </a:r>
            <a:r>
              <a:rPr lang="en-US" sz="3200" dirty="0" err="1" smtClean="0"/>
              <a:t>gramaticales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5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Lean </a:t>
            </a:r>
            <a:r>
              <a:rPr lang="en-US" sz="48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bien</a:t>
            </a:r>
            <a:r>
              <a:rPr lang="en-US" sz="4800" dirty="0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 la </a:t>
            </a:r>
            <a:r>
              <a:rPr lang="en-US" sz="4800" dirty="0" err="1" smtClean="0">
                <a:effectLst>
                  <a:outerShdw blurRad="50800" dist="38100" dir="2700000" algn="tl" rotWithShape="0">
                    <a:srgbClr val="000000">
                      <a:alpha val="86000"/>
                    </a:srgbClr>
                  </a:outerShdw>
                </a:effectLst>
              </a:rPr>
              <a:t>pregunta</a:t>
            </a:r>
            <a:endParaRPr lang="en-US" sz="4800" dirty="0">
              <a:effectLst>
                <a:outerShdw blurRad="50800" dist="38100" dir="2700000" algn="tl" rotWithShape="0">
                  <a:srgbClr val="000000">
                    <a:alpha val="86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104 </a:t>
            </a:r>
            <a:r>
              <a:rPr lang="en-US" dirty="0" err="1" smtClean="0"/>
              <a:t>Triángulo</a:t>
            </a:r>
            <a:r>
              <a:rPr lang="en-US" dirty="0" smtClean="0"/>
              <a:t> </a:t>
            </a:r>
            <a:r>
              <a:rPr lang="en-US" dirty="0" err="1" smtClean="0"/>
              <a:t>Aprobado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sz="3200" dirty="0" err="1" smtClean="0"/>
              <a:t>Compara</a:t>
            </a:r>
            <a:r>
              <a:rPr lang="en-US" sz="3200" dirty="0" smtClean="0"/>
              <a:t> el </a:t>
            </a:r>
            <a:r>
              <a:rPr lang="en-US" sz="3200" dirty="0" err="1" smtClean="0"/>
              <a:t>sistema</a:t>
            </a:r>
            <a:r>
              <a:rPr lang="en-US" sz="3200" dirty="0" smtClean="0"/>
              <a:t> de </a:t>
            </a:r>
            <a:r>
              <a:rPr lang="en-US" sz="3200" dirty="0" err="1" smtClean="0"/>
              <a:t>calificación</a:t>
            </a:r>
            <a:r>
              <a:rPr lang="en-US" sz="3200" dirty="0" smtClean="0"/>
              <a:t> en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escuela</a:t>
            </a:r>
            <a:r>
              <a:rPr lang="en-US" sz="3200" dirty="0" smtClean="0"/>
              <a:t> con </a:t>
            </a:r>
            <a:r>
              <a:rPr lang="en-US" sz="3200" dirty="0" err="1" smtClean="0"/>
              <a:t>uno</a:t>
            </a:r>
            <a:r>
              <a:rPr lang="en-US" sz="3200" dirty="0" smtClean="0"/>
              <a:t> de los </a:t>
            </a:r>
            <a:r>
              <a:rPr lang="en-US" sz="3200" dirty="0" err="1" smtClean="0"/>
              <a:t>sistemas</a:t>
            </a:r>
            <a:r>
              <a:rPr lang="en-US" sz="3200" dirty="0" smtClean="0"/>
              <a:t> en los </a:t>
            </a:r>
            <a:r>
              <a:rPr lang="en-US" sz="3200" dirty="0" err="1" smtClean="0"/>
              <a:t>países</a:t>
            </a:r>
            <a:r>
              <a:rPr lang="en-US" sz="3200" dirty="0" smtClean="0"/>
              <a:t> de </a:t>
            </a:r>
            <a:r>
              <a:rPr lang="en-US" sz="3200" dirty="0" err="1" smtClean="0"/>
              <a:t>habla</a:t>
            </a:r>
            <a:r>
              <a:rPr lang="en-US" sz="3200" dirty="0" smtClean="0"/>
              <a:t> </a:t>
            </a:r>
            <a:r>
              <a:rPr lang="en-US" sz="3200" dirty="0" err="1" smtClean="0"/>
              <a:t>hispana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42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227</TotalTime>
  <Words>790</Words>
  <Application>Microsoft Office PowerPoint</Application>
  <PresentationFormat>On-screen Show (4:3)</PresentationFormat>
  <Paragraphs>137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Trebuchet MS</vt:lpstr>
      <vt:lpstr>Wingdings 2</vt:lpstr>
      <vt:lpstr>Revolution</vt:lpstr>
      <vt:lpstr>La Presentación Oral  </vt:lpstr>
      <vt:lpstr>Instrucciones</vt:lpstr>
      <vt:lpstr>Se requiere:</vt:lpstr>
      <vt:lpstr>Se debe…</vt:lpstr>
      <vt:lpstr>Se debe…</vt:lpstr>
      <vt:lpstr>Se debe…</vt:lpstr>
      <vt:lpstr>Se debe…</vt:lpstr>
      <vt:lpstr>Se debe…</vt:lpstr>
      <vt:lpstr>Lean bien la pregunta</vt:lpstr>
      <vt:lpstr>Usen un organizador gráfico</vt:lpstr>
      <vt:lpstr>Usen un organizador gráfico</vt:lpstr>
      <vt:lpstr>La oración de tesis</vt:lpstr>
      <vt:lpstr>Incluyan</vt:lpstr>
      <vt:lpstr>Usen estas expresiones para corregir sus errores al hablar:</vt:lpstr>
      <vt:lpstr>Usen estas expresiones de pausa para darse más tiempo para pensar</vt:lpstr>
      <vt:lpstr>Vocabulario para la comparación</vt:lpstr>
      <vt:lpstr>Vocabulario para la comparación</vt:lpstr>
      <vt:lpstr>Vocabulario para la comparación</vt:lpstr>
      <vt:lpstr>Vocabulario para la comparación</vt:lpstr>
      <vt:lpstr>Modelo: Introducciones posibles</vt:lpstr>
      <vt:lpstr>Modelo: Introducciones posibles</vt:lpstr>
      <vt:lpstr>Modelo: La oración de tesis</vt:lpstr>
      <vt:lpstr>Modelo: La oración de tesis</vt:lpstr>
      <vt:lpstr>Modelo: La oración de tesis</vt:lpstr>
      <vt:lpstr>El desarrollo</vt:lpstr>
      <vt:lpstr> El desarrollo</vt:lpstr>
      <vt:lpstr>La Conclusión</vt:lpstr>
      <vt:lpstr>La 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Presentación Oral</dc:title>
  <dc:creator>Angie Sherbondy</dc:creator>
  <cp:lastModifiedBy>O'Connell, Kathleen E</cp:lastModifiedBy>
  <cp:revision>59</cp:revision>
  <dcterms:created xsi:type="dcterms:W3CDTF">2014-01-14T00:33:40Z</dcterms:created>
  <dcterms:modified xsi:type="dcterms:W3CDTF">2014-10-17T17:06:23Z</dcterms:modified>
</cp:coreProperties>
</file>